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5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0.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620" r:id="rId2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26" Type="http://schemas.openxmlformats.org/officeDocument/2006/relationships/slide" Target="slides/slide11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2">
            <a:extLst>
              <a:ext uri="{FF2B5EF4-FFF2-40B4-BE49-F238E27FC236}">
                <a16:creationId xmlns:a16="http://schemas.microsoft.com/office/drawing/2014/main" id="{173BD485-BC70-1DC4-1CC5-DD14C063C56E}"/>
              </a:ext>
            </a:extLst>
          </p:cNvPr>
          <p:cNvSpPr>
            <a:spLocks noChangeArrowheads="1" noTextEdit="1"/>
          </p:cNvSpPr>
          <p:nvPr>
            <p:ph type="sldImg"/>
          </p:nvPr>
        </p:nvSpPr>
        <p:spPr>
          <a:ln/>
        </p:spPr>
      </p:sp>
      <p:sp>
        <p:nvSpPr>
          <p:cNvPr id="703491" name="Rectangle 3">
            <a:extLst>
              <a:ext uri="{FF2B5EF4-FFF2-40B4-BE49-F238E27FC236}">
                <a16:creationId xmlns:a16="http://schemas.microsoft.com/office/drawing/2014/main" id="{DB09E448-6303-89F3-1E17-7C1FF2C745AB}"/>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10.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785.xml"/><Relationship Id="rId3" Type="http://schemas.openxmlformats.org/officeDocument/2006/relationships/notesSlide" Target="../notesSlides/notesSlide54.xml"/></Relationships>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2489" name="Line 25">
            <a:extLst>
              <a:ext uri="{FF2B5EF4-FFF2-40B4-BE49-F238E27FC236}">
                <a16:creationId xmlns:a16="http://schemas.microsoft.com/office/drawing/2014/main" id="{15F7746D-34E7-05C5-FD33-D7217CBEC764}"/>
              </a:ext>
            </a:extLst>
          </p:cNvPr>
          <p:cNvSpPr>
            <a:spLocks noChangeShapeType="1"/>
          </p:cNvSpPr>
          <p:nvPr/>
        </p:nvSpPr>
        <p:spPr bwMode="auto">
          <a:xfrm flipV="1">
            <a:off x="4789311" y="3544711"/>
            <a:ext cx="502356" cy="0"/>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grpSp>
        <p:nvGrpSpPr>
          <p:cNvPr id="702536" name="Group 72">
            <a:extLst>
              <a:ext uri="{FF2B5EF4-FFF2-40B4-BE49-F238E27FC236}">
                <a16:creationId xmlns:a16="http://schemas.microsoft.com/office/drawing/2014/main" id="{4AA23587-FFB9-58C6-C0E8-BE261E382B23}"/>
              </a:ext>
            </a:extLst>
          </p:cNvPr>
          <p:cNvGrpSpPr>
            <a:grpSpLocks/>
          </p:cNvGrpSpPr>
          <p:nvPr/>
        </p:nvGrpSpPr>
        <p:grpSpPr bwMode="auto">
          <a:xfrm>
            <a:off x="274280" y="848528"/>
            <a:ext cx="6661856" cy="4454878"/>
            <a:chOff x="-17" y="960"/>
            <a:chExt cx="4721" cy="3157"/>
          </a:xfrm>
        </p:grpSpPr>
        <p:sp>
          <p:nvSpPr>
            <p:cNvPr id="702503" name="Text Box 39">
              <a:extLst>
                <a:ext uri="{FF2B5EF4-FFF2-40B4-BE49-F238E27FC236}">
                  <a16:creationId xmlns:a16="http://schemas.microsoft.com/office/drawing/2014/main" id="{273F3EB2-64B4-7F2F-A7D4-4864D9F722D3}"/>
                </a:ext>
              </a:extLst>
            </p:cNvPr>
            <p:cNvSpPr txBox="1">
              <a:spLocks noChangeArrowheads="1"/>
            </p:cNvSpPr>
            <p:nvPr/>
          </p:nvSpPr>
          <p:spPr bwMode="auto">
            <a:xfrm>
              <a:off x="-17" y="960"/>
              <a:ext cx="2008" cy="376"/>
            </a:xfrm>
            <a:prstGeom prst="rect">
              <a:avLst/>
            </a:prstGeom>
            <a:noFill/>
            <a:ln w="1587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812810" fontAlgn="base">
                <a:spcBef>
                  <a:spcPct val="0"/>
                </a:spcBef>
                <a:spcAft>
                  <a:spcPct val="0"/>
                </a:spcAft>
              </a:pPr>
              <a:r>
                <a:rPr lang="en-US" altLang="zh-CN" sz="1422" b="1">
                  <a:solidFill>
                    <a:srgbClr val="FFFFFF"/>
                  </a:solidFill>
                  <a:latin typeface="Arial" panose="020B0604020202020204" pitchFamily="34" charset="0"/>
                  <a:ea typeface="宋体" panose="02010600030101010101" pitchFamily="2" charset="-122"/>
                </a:rPr>
                <a:t>Remote Sensing &amp;</a:t>
              </a:r>
            </a:p>
            <a:p>
              <a:pPr algn="ctr" defTabSz="812810" fontAlgn="base">
                <a:spcBef>
                  <a:spcPct val="0"/>
                </a:spcBef>
                <a:spcAft>
                  <a:spcPct val="0"/>
                </a:spcAft>
              </a:pPr>
              <a:r>
                <a:rPr lang="en-US" altLang="zh-CN" sz="1422" b="1">
                  <a:solidFill>
                    <a:srgbClr val="FFFFFF"/>
                  </a:solidFill>
                  <a:latin typeface="Arial" panose="020B0604020202020204" pitchFamily="34" charset="0"/>
                  <a:ea typeface="宋体" panose="02010600030101010101" pitchFamily="2" charset="-122"/>
                </a:rPr>
                <a:t>Environmental Variable Layers</a:t>
              </a:r>
            </a:p>
          </p:txBody>
        </p:sp>
        <p:sp>
          <p:nvSpPr>
            <p:cNvPr id="702484" name="Oval 20">
              <a:extLst>
                <a:ext uri="{FF2B5EF4-FFF2-40B4-BE49-F238E27FC236}">
                  <a16:creationId xmlns:a16="http://schemas.microsoft.com/office/drawing/2014/main" id="{1ED7CF5A-BA13-491C-ADC7-C6B72CD9E647}"/>
                </a:ext>
              </a:extLst>
            </p:cNvPr>
            <p:cNvSpPr>
              <a:spLocks noChangeArrowheads="1"/>
            </p:cNvSpPr>
            <p:nvPr/>
          </p:nvSpPr>
          <p:spPr bwMode="auto">
            <a:xfrm>
              <a:off x="2420" y="1946"/>
              <a:ext cx="890" cy="591"/>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86" name="Line 22">
              <a:extLst>
                <a:ext uri="{FF2B5EF4-FFF2-40B4-BE49-F238E27FC236}">
                  <a16:creationId xmlns:a16="http://schemas.microsoft.com/office/drawing/2014/main" id="{1B51505D-259B-AEAB-05CC-DCE2781F69F4}"/>
                </a:ext>
              </a:extLst>
            </p:cNvPr>
            <p:cNvSpPr>
              <a:spLocks noChangeShapeType="1"/>
            </p:cNvSpPr>
            <p:nvPr/>
          </p:nvSpPr>
          <p:spPr bwMode="auto">
            <a:xfrm>
              <a:off x="1910" y="2242"/>
              <a:ext cx="475" cy="0"/>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71" name="AutoShape 7">
              <a:extLst>
                <a:ext uri="{FF2B5EF4-FFF2-40B4-BE49-F238E27FC236}">
                  <a16:creationId xmlns:a16="http://schemas.microsoft.com/office/drawing/2014/main" id="{7B3E16D5-D9E6-598C-461A-87EFFE4F9DD4}"/>
                </a:ext>
              </a:extLst>
            </p:cNvPr>
            <p:cNvSpPr>
              <a:spLocks noChangeArrowheads="1"/>
            </p:cNvSpPr>
            <p:nvPr/>
          </p:nvSpPr>
          <p:spPr bwMode="auto">
            <a:xfrm>
              <a:off x="2563" y="3056"/>
              <a:ext cx="594" cy="221"/>
            </a:xfrm>
            <a:prstGeom prst="parallelogram">
              <a:avLst>
                <a:gd name="adj" fmla="val 67195"/>
              </a:avLst>
            </a:prstGeom>
            <a:pattFill prst="pct5">
              <a:fgClr>
                <a:schemeClr val="accent1"/>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72" name="AutoShape 8">
              <a:extLst>
                <a:ext uri="{FF2B5EF4-FFF2-40B4-BE49-F238E27FC236}">
                  <a16:creationId xmlns:a16="http://schemas.microsoft.com/office/drawing/2014/main" id="{F8AD5602-AF77-B1E1-7947-4DC2C603CC93}"/>
                </a:ext>
              </a:extLst>
            </p:cNvPr>
            <p:cNvSpPr>
              <a:spLocks noChangeArrowheads="1"/>
            </p:cNvSpPr>
            <p:nvPr/>
          </p:nvSpPr>
          <p:spPr bwMode="auto">
            <a:xfrm>
              <a:off x="2563" y="3351"/>
              <a:ext cx="594" cy="222"/>
            </a:xfrm>
            <a:prstGeom prst="parallelogram">
              <a:avLst>
                <a:gd name="adj" fmla="val 66892"/>
              </a:avLst>
            </a:prstGeom>
            <a:pattFill prst="pct20">
              <a:fgClr>
                <a:srgbClr val="FF0000"/>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73" name="AutoShape 9">
              <a:extLst>
                <a:ext uri="{FF2B5EF4-FFF2-40B4-BE49-F238E27FC236}">
                  <a16:creationId xmlns:a16="http://schemas.microsoft.com/office/drawing/2014/main" id="{76814385-CFD3-7AC9-37A7-8694AECE345A}"/>
                </a:ext>
              </a:extLst>
            </p:cNvPr>
            <p:cNvSpPr>
              <a:spLocks noChangeArrowheads="1"/>
            </p:cNvSpPr>
            <p:nvPr/>
          </p:nvSpPr>
          <p:spPr bwMode="auto">
            <a:xfrm>
              <a:off x="2563" y="3647"/>
              <a:ext cx="594" cy="221"/>
            </a:xfrm>
            <a:prstGeom prst="parallelogram">
              <a:avLst>
                <a:gd name="adj" fmla="val 67195"/>
              </a:avLst>
            </a:prstGeom>
            <a:pattFill prst="pct10">
              <a:fgClr>
                <a:srgbClr val="000080"/>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85" name="Text Box 21">
              <a:extLst>
                <a:ext uri="{FF2B5EF4-FFF2-40B4-BE49-F238E27FC236}">
                  <a16:creationId xmlns:a16="http://schemas.microsoft.com/office/drawing/2014/main" id="{9A65432C-41DE-D836-EA3A-A322587DCA95}"/>
                </a:ext>
              </a:extLst>
            </p:cNvPr>
            <p:cNvSpPr txBox="1">
              <a:spLocks noChangeArrowheads="1"/>
            </p:cNvSpPr>
            <p:nvPr/>
          </p:nvSpPr>
          <p:spPr bwMode="auto">
            <a:xfrm>
              <a:off x="2486" y="1973"/>
              <a:ext cx="778" cy="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Biodiversity</a:t>
              </a:r>
            </a:p>
            <a:p>
              <a:pPr algn="ct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Spatial</a:t>
              </a:r>
            </a:p>
            <a:p>
              <a:pPr algn="ct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Analysis</a:t>
              </a:r>
            </a:p>
          </p:txBody>
        </p:sp>
        <p:sp>
          <p:nvSpPr>
            <p:cNvPr id="702488" name="Line 24">
              <a:extLst>
                <a:ext uri="{FF2B5EF4-FFF2-40B4-BE49-F238E27FC236}">
                  <a16:creationId xmlns:a16="http://schemas.microsoft.com/office/drawing/2014/main" id="{1663E64C-FE56-594D-4ABA-147537580099}"/>
                </a:ext>
              </a:extLst>
            </p:cNvPr>
            <p:cNvSpPr>
              <a:spLocks noChangeShapeType="1"/>
            </p:cNvSpPr>
            <p:nvPr/>
          </p:nvSpPr>
          <p:spPr bwMode="auto">
            <a:xfrm flipV="1">
              <a:off x="2860" y="2537"/>
              <a:ext cx="0" cy="445"/>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02" name="Text Box 38">
              <a:extLst>
                <a:ext uri="{FF2B5EF4-FFF2-40B4-BE49-F238E27FC236}">
                  <a16:creationId xmlns:a16="http://schemas.microsoft.com/office/drawing/2014/main" id="{58EA144A-76BD-E2B4-C2A6-A84FCB069B16}"/>
                </a:ext>
              </a:extLst>
            </p:cNvPr>
            <p:cNvSpPr txBox="1">
              <a:spLocks noChangeArrowheads="1"/>
            </p:cNvSpPr>
            <p:nvPr/>
          </p:nvSpPr>
          <p:spPr bwMode="auto">
            <a:xfrm>
              <a:off x="2088" y="3896"/>
              <a:ext cx="1817" cy="221"/>
            </a:xfrm>
            <a:prstGeom prst="rect">
              <a:avLst/>
            </a:prstGeom>
            <a:noFill/>
            <a:ln w="1587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422" b="1">
                  <a:solidFill>
                    <a:srgbClr val="FFFFFF"/>
                  </a:solidFill>
                  <a:latin typeface="Arial" panose="020B0604020202020204" pitchFamily="34" charset="0"/>
                  <a:ea typeface="宋体" panose="02010600030101010101" pitchFamily="2" charset="-122"/>
                </a:rPr>
                <a:t>Species Point Locality Data</a:t>
              </a:r>
            </a:p>
          </p:txBody>
        </p:sp>
        <p:sp>
          <p:nvSpPr>
            <p:cNvPr id="702477" name="AutoShape 13">
              <a:extLst>
                <a:ext uri="{FF2B5EF4-FFF2-40B4-BE49-F238E27FC236}">
                  <a16:creationId xmlns:a16="http://schemas.microsoft.com/office/drawing/2014/main" id="{126B491B-2D69-2681-DDD1-487D27E53218}"/>
                </a:ext>
              </a:extLst>
            </p:cNvPr>
            <p:cNvSpPr>
              <a:spLocks noChangeArrowheads="1"/>
            </p:cNvSpPr>
            <p:nvPr/>
          </p:nvSpPr>
          <p:spPr bwMode="auto">
            <a:xfrm>
              <a:off x="664" y="1429"/>
              <a:ext cx="594" cy="222"/>
            </a:xfrm>
            <a:prstGeom prst="parallelogram">
              <a:avLst>
                <a:gd name="adj" fmla="val 66892"/>
              </a:avLst>
            </a:prstGeom>
            <a:pattFill prst="pct75">
              <a:fgClr>
                <a:srgbClr val="008000"/>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78" name="AutoShape 14">
              <a:extLst>
                <a:ext uri="{FF2B5EF4-FFF2-40B4-BE49-F238E27FC236}">
                  <a16:creationId xmlns:a16="http://schemas.microsoft.com/office/drawing/2014/main" id="{40ACC004-A0A8-7F5B-3625-C6909A7ADCA1}"/>
                </a:ext>
              </a:extLst>
            </p:cNvPr>
            <p:cNvSpPr>
              <a:spLocks noChangeArrowheads="1"/>
            </p:cNvSpPr>
            <p:nvPr/>
          </p:nvSpPr>
          <p:spPr bwMode="auto">
            <a:xfrm>
              <a:off x="664" y="1725"/>
              <a:ext cx="594" cy="221"/>
            </a:xfrm>
            <a:prstGeom prst="parallelogram">
              <a:avLst>
                <a:gd name="adj" fmla="val 67195"/>
              </a:avLst>
            </a:prstGeom>
            <a:pattFill prst="lgConfetti">
              <a:fgClr>
                <a:srgbClr val="3366FF"/>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79" name="AutoShape 15">
              <a:extLst>
                <a:ext uri="{FF2B5EF4-FFF2-40B4-BE49-F238E27FC236}">
                  <a16:creationId xmlns:a16="http://schemas.microsoft.com/office/drawing/2014/main" id="{40BC91D7-2865-6DB2-E9C0-BFCA6D6443C1}"/>
                </a:ext>
              </a:extLst>
            </p:cNvPr>
            <p:cNvSpPr>
              <a:spLocks noChangeArrowheads="1"/>
            </p:cNvSpPr>
            <p:nvPr/>
          </p:nvSpPr>
          <p:spPr bwMode="auto">
            <a:xfrm>
              <a:off x="664" y="2020"/>
              <a:ext cx="594" cy="222"/>
            </a:xfrm>
            <a:prstGeom prst="parallelogram">
              <a:avLst>
                <a:gd name="adj" fmla="val 66892"/>
              </a:avLst>
            </a:prstGeom>
            <a:pattFill prst="pct30">
              <a:fgClr>
                <a:srgbClr val="FF00FF"/>
              </a:fgClr>
              <a:bgClr>
                <a:srgbClr val="FFFFFF"/>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80" name="AutoShape 16">
              <a:extLst>
                <a:ext uri="{FF2B5EF4-FFF2-40B4-BE49-F238E27FC236}">
                  <a16:creationId xmlns:a16="http://schemas.microsoft.com/office/drawing/2014/main" id="{A7B1268D-E794-B209-C242-5439F1DC15E0}"/>
                </a:ext>
              </a:extLst>
            </p:cNvPr>
            <p:cNvSpPr>
              <a:spLocks noChangeArrowheads="1"/>
            </p:cNvSpPr>
            <p:nvPr/>
          </p:nvSpPr>
          <p:spPr bwMode="auto">
            <a:xfrm>
              <a:off x="664" y="2316"/>
              <a:ext cx="594" cy="221"/>
            </a:xfrm>
            <a:prstGeom prst="parallelogram">
              <a:avLst>
                <a:gd name="adj" fmla="val 67195"/>
              </a:avLst>
            </a:prstGeom>
            <a:solidFill>
              <a:srgbClr val="C0C0C0">
                <a:alpha val="50000"/>
              </a:srgbClr>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81" name="AutoShape 17">
              <a:extLst>
                <a:ext uri="{FF2B5EF4-FFF2-40B4-BE49-F238E27FC236}">
                  <a16:creationId xmlns:a16="http://schemas.microsoft.com/office/drawing/2014/main" id="{0FED241A-FA74-D22D-EBFB-F1B74D589DF5}"/>
                </a:ext>
              </a:extLst>
            </p:cNvPr>
            <p:cNvSpPr>
              <a:spLocks noChangeArrowheads="1"/>
            </p:cNvSpPr>
            <p:nvPr/>
          </p:nvSpPr>
          <p:spPr bwMode="auto">
            <a:xfrm>
              <a:off x="664" y="2611"/>
              <a:ext cx="594" cy="223"/>
            </a:xfrm>
            <a:prstGeom prst="parallelogram">
              <a:avLst>
                <a:gd name="adj" fmla="val 66592"/>
              </a:avLst>
            </a:prstGeom>
            <a:pattFill prst="dkHorz">
              <a:fgClr>
                <a:srgbClr val="CCFFFF"/>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82" name="AutoShape 18">
              <a:extLst>
                <a:ext uri="{FF2B5EF4-FFF2-40B4-BE49-F238E27FC236}">
                  <a16:creationId xmlns:a16="http://schemas.microsoft.com/office/drawing/2014/main" id="{11F6A3AE-6A88-CDB4-71E4-9E63E9E62FD1}"/>
                </a:ext>
              </a:extLst>
            </p:cNvPr>
            <p:cNvSpPr>
              <a:spLocks noChangeArrowheads="1"/>
            </p:cNvSpPr>
            <p:nvPr/>
          </p:nvSpPr>
          <p:spPr bwMode="auto">
            <a:xfrm>
              <a:off x="664" y="2908"/>
              <a:ext cx="594" cy="221"/>
            </a:xfrm>
            <a:prstGeom prst="parallelogram">
              <a:avLst>
                <a:gd name="adj" fmla="val 67195"/>
              </a:avLst>
            </a:prstGeom>
            <a:pattFill prst="wave">
              <a:fgClr>
                <a:srgbClr val="99CC00"/>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92" name="Text Box 28">
              <a:extLst>
                <a:ext uri="{FF2B5EF4-FFF2-40B4-BE49-F238E27FC236}">
                  <a16:creationId xmlns:a16="http://schemas.microsoft.com/office/drawing/2014/main" id="{58DA6A0F-5809-CE6F-77E0-ABC25885B292}"/>
                </a:ext>
              </a:extLst>
            </p:cNvPr>
            <p:cNvSpPr txBox="1">
              <a:spLocks noChangeArrowheads="1"/>
            </p:cNvSpPr>
            <p:nvPr/>
          </p:nvSpPr>
          <p:spPr bwMode="auto">
            <a:xfrm>
              <a:off x="1258" y="1390"/>
              <a:ext cx="753"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Land Cover</a:t>
              </a:r>
            </a:p>
          </p:txBody>
        </p:sp>
        <p:sp>
          <p:nvSpPr>
            <p:cNvPr id="702493" name="Text Box 29">
              <a:extLst>
                <a:ext uri="{FF2B5EF4-FFF2-40B4-BE49-F238E27FC236}">
                  <a16:creationId xmlns:a16="http://schemas.microsoft.com/office/drawing/2014/main" id="{65751E48-9F61-C30D-A05D-2FFFCEF276FB}"/>
                </a:ext>
              </a:extLst>
            </p:cNvPr>
            <p:cNvSpPr txBox="1">
              <a:spLocks noChangeArrowheads="1"/>
            </p:cNvSpPr>
            <p:nvPr/>
          </p:nvSpPr>
          <p:spPr bwMode="auto">
            <a:xfrm>
              <a:off x="1258" y="1686"/>
              <a:ext cx="1212"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Phenology/Moisture</a:t>
              </a:r>
            </a:p>
          </p:txBody>
        </p:sp>
        <p:sp>
          <p:nvSpPr>
            <p:cNvPr id="702494" name="Text Box 30">
              <a:extLst>
                <a:ext uri="{FF2B5EF4-FFF2-40B4-BE49-F238E27FC236}">
                  <a16:creationId xmlns:a16="http://schemas.microsoft.com/office/drawing/2014/main" id="{4E5B2EA6-DFD8-70D1-1F12-A8727F99FCF8}"/>
                </a:ext>
              </a:extLst>
            </p:cNvPr>
            <p:cNvSpPr txBox="1">
              <a:spLocks noChangeArrowheads="1"/>
            </p:cNvSpPr>
            <p:nvPr/>
          </p:nvSpPr>
          <p:spPr bwMode="auto">
            <a:xfrm>
              <a:off x="1258" y="2868"/>
              <a:ext cx="556"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NPP, ET</a:t>
              </a:r>
            </a:p>
          </p:txBody>
        </p:sp>
        <p:sp>
          <p:nvSpPr>
            <p:cNvPr id="702495" name="Text Box 31">
              <a:extLst>
                <a:ext uri="{FF2B5EF4-FFF2-40B4-BE49-F238E27FC236}">
                  <a16:creationId xmlns:a16="http://schemas.microsoft.com/office/drawing/2014/main" id="{E491FB97-5EF3-C3E6-D01F-A24530FB2C49}"/>
                </a:ext>
              </a:extLst>
            </p:cNvPr>
            <p:cNvSpPr txBox="1">
              <a:spLocks noChangeArrowheads="1"/>
            </p:cNvSpPr>
            <p:nvPr/>
          </p:nvSpPr>
          <p:spPr bwMode="auto">
            <a:xfrm>
              <a:off x="1258" y="1982"/>
              <a:ext cx="77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Topography</a:t>
              </a:r>
            </a:p>
          </p:txBody>
        </p:sp>
        <p:sp>
          <p:nvSpPr>
            <p:cNvPr id="702496" name="Text Box 32">
              <a:extLst>
                <a:ext uri="{FF2B5EF4-FFF2-40B4-BE49-F238E27FC236}">
                  <a16:creationId xmlns:a16="http://schemas.microsoft.com/office/drawing/2014/main" id="{3331281E-309E-33E2-6EE8-2285D10DCF3A}"/>
                </a:ext>
              </a:extLst>
            </p:cNvPr>
            <p:cNvSpPr txBox="1">
              <a:spLocks noChangeArrowheads="1"/>
            </p:cNvSpPr>
            <p:nvPr/>
          </p:nvSpPr>
          <p:spPr bwMode="auto">
            <a:xfrm>
              <a:off x="1258" y="2279"/>
              <a:ext cx="1148"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Landscape Metrics</a:t>
              </a:r>
            </a:p>
          </p:txBody>
        </p:sp>
        <p:sp>
          <p:nvSpPr>
            <p:cNvPr id="702497" name="Text Box 33">
              <a:extLst>
                <a:ext uri="{FF2B5EF4-FFF2-40B4-BE49-F238E27FC236}">
                  <a16:creationId xmlns:a16="http://schemas.microsoft.com/office/drawing/2014/main" id="{7AA52115-4D22-3AFF-D6BD-0E0064B7B8E0}"/>
                </a:ext>
              </a:extLst>
            </p:cNvPr>
            <p:cNvSpPr txBox="1">
              <a:spLocks noChangeArrowheads="1"/>
            </p:cNvSpPr>
            <p:nvPr/>
          </p:nvSpPr>
          <p:spPr bwMode="auto">
            <a:xfrm>
              <a:off x="1258" y="2573"/>
              <a:ext cx="124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Rainfall/Temperature</a:t>
              </a:r>
            </a:p>
          </p:txBody>
        </p:sp>
        <p:sp>
          <p:nvSpPr>
            <p:cNvPr id="702469" name="AutoShape 5">
              <a:extLst>
                <a:ext uri="{FF2B5EF4-FFF2-40B4-BE49-F238E27FC236}">
                  <a16:creationId xmlns:a16="http://schemas.microsoft.com/office/drawing/2014/main" id="{A55D9599-9F77-3555-BECE-D23C9FEB8630}"/>
                </a:ext>
              </a:extLst>
            </p:cNvPr>
            <p:cNvSpPr>
              <a:spLocks noChangeArrowheads="1"/>
            </p:cNvSpPr>
            <p:nvPr/>
          </p:nvSpPr>
          <p:spPr bwMode="auto">
            <a:xfrm>
              <a:off x="3750" y="2316"/>
              <a:ext cx="594" cy="221"/>
            </a:xfrm>
            <a:prstGeom prst="parallelogram">
              <a:avLst>
                <a:gd name="adj" fmla="val 67195"/>
              </a:avLst>
            </a:prstGeom>
            <a:solidFill>
              <a:srgbClr val="FF0000"/>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06" name="Text Box 42">
              <a:extLst>
                <a:ext uri="{FF2B5EF4-FFF2-40B4-BE49-F238E27FC236}">
                  <a16:creationId xmlns:a16="http://schemas.microsoft.com/office/drawing/2014/main" id="{FF299C22-AA78-E7E3-FC0A-842BE504F6F7}"/>
                </a:ext>
              </a:extLst>
            </p:cNvPr>
            <p:cNvSpPr txBox="1">
              <a:spLocks noChangeArrowheads="1"/>
            </p:cNvSpPr>
            <p:nvPr/>
          </p:nvSpPr>
          <p:spPr bwMode="auto">
            <a:xfrm>
              <a:off x="3552" y="2645"/>
              <a:ext cx="1152"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Current &amp; Predicted Distribution of Species Diversity</a:t>
              </a:r>
            </a:p>
          </p:txBody>
        </p:sp>
      </p:grpSp>
      <p:sp>
        <p:nvSpPr>
          <p:cNvPr id="702518" name="Rectangle 54">
            <a:extLst>
              <a:ext uri="{FF2B5EF4-FFF2-40B4-BE49-F238E27FC236}">
                <a16:creationId xmlns:a16="http://schemas.microsoft.com/office/drawing/2014/main" id="{30214E0A-1E7C-3C04-0094-1517F1ED17CB}"/>
              </a:ext>
            </a:extLst>
          </p:cNvPr>
          <p:cNvSpPr>
            <a:spLocks noChangeArrowheads="1"/>
          </p:cNvSpPr>
          <p:nvPr/>
        </p:nvSpPr>
        <p:spPr bwMode="auto">
          <a:xfrm>
            <a:off x="2506133" y="373944"/>
            <a:ext cx="428655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eaLnBrk="0" fontAlgn="base" hangingPunct="0">
              <a:spcBef>
                <a:spcPct val="0"/>
              </a:spcBef>
              <a:spcAft>
                <a:spcPct val="0"/>
              </a:spcAft>
            </a:pPr>
            <a:r>
              <a:rPr lang="en-US" altLang="zh-CN" sz="3200">
                <a:solidFill>
                  <a:srgbClr val="FFFFFF"/>
                </a:solidFill>
                <a:latin typeface="Arial" panose="020B0604020202020204" pitchFamily="34" charset="0"/>
                <a:ea typeface="宋体" panose="02010600030101010101" pitchFamily="2" charset="-122"/>
              </a:rPr>
              <a:t>Spatial Analysis Model</a:t>
            </a:r>
          </a:p>
        </p:txBody>
      </p:sp>
      <p:grpSp>
        <p:nvGrpSpPr>
          <p:cNvPr id="702537" name="Group 73">
            <a:extLst>
              <a:ext uri="{FF2B5EF4-FFF2-40B4-BE49-F238E27FC236}">
                <a16:creationId xmlns:a16="http://schemas.microsoft.com/office/drawing/2014/main" id="{A0D71125-1C07-FF86-DE3D-378828A6BD9C}"/>
              </a:ext>
            </a:extLst>
          </p:cNvPr>
          <p:cNvGrpSpPr>
            <a:grpSpLocks/>
          </p:cNvGrpSpPr>
          <p:nvPr/>
        </p:nvGrpSpPr>
        <p:grpSpPr bwMode="auto">
          <a:xfrm>
            <a:off x="2657000" y="948267"/>
            <a:ext cx="4078111" cy="2554111"/>
            <a:chOff x="1872" y="432"/>
            <a:chExt cx="2890" cy="1810"/>
          </a:xfrm>
        </p:grpSpPr>
        <p:sp>
          <p:nvSpPr>
            <p:cNvPr id="702470" name="AutoShape 6">
              <a:extLst>
                <a:ext uri="{FF2B5EF4-FFF2-40B4-BE49-F238E27FC236}">
                  <a16:creationId xmlns:a16="http://schemas.microsoft.com/office/drawing/2014/main" id="{AD264208-5B40-6103-A347-564251D5C764}"/>
                </a:ext>
              </a:extLst>
            </p:cNvPr>
            <p:cNvSpPr>
              <a:spLocks noChangeArrowheads="1"/>
            </p:cNvSpPr>
            <p:nvPr/>
          </p:nvSpPr>
          <p:spPr bwMode="auto">
            <a:xfrm>
              <a:off x="3809" y="2020"/>
              <a:ext cx="594" cy="222"/>
            </a:xfrm>
            <a:prstGeom prst="parallelogram">
              <a:avLst>
                <a:gd name="adj" fmla="val 66892"/>
              </a:avLst>
            </a:prstGeom>
            <a:solidFill>
              <a:srgbClr val="FF6600"/>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27" name="Line 63">
              <a:extLst>
                <a:ext uri="{FF2B5EF4-FFF2-40B4-BE49-F238E27FC236}">
                  <a16:creationId xmlns:a16="http://schemas.microsoft.com/office/drawing/2014/main" id="{A2FFD031-9A62-3FEA-4809-A7AF7718800F}"/>
                </a:ext>
              </a:extLst>
            </p:cNvPr>
            <p:cNvSpPr>
              <a:spLocks noChangeShapeType="1"/>
            </p:cNvSpPr>
            <p:nvPr/>
          </p:nvSpPr>
          <p:spPr bwMode="auto">
            <a:xfrm>
              <a:off x="2860" y="1476"/>
              <a:ext cx="0" cy="369"/>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07" name="Text Box 43">
              <a:extLst>
                <a:ext uri="{FF2B5EF4-FFF2-40B4-BE49-F238E27FC236}">
                  <a16:creationId xmlns:a16="http://schemas.microsoft.com/office/drawing/2014/main" id="{911A42C7-A2D8-4A7F-3CBB-C3D80A2F220E}"/>
                </a:ext>
              </a:extLst>
            </p:cNvPr>
            <p:cNvSpPr txBox="1">
              <a:spLocks noChangeArrowheads="1"/>
            </p:cNvSpPr>
            <p:nvPr/>
          </p:nvSpPr>
          <p:spPr bwMode="auto">
            <a:xfrm>
              <a:off x="3456" y="1399"/>
              <a:ext cx="1306"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Current &amp; Predicted Areas Important for Maintaining Biotic Processes</a:t>
              </a:r>
            </a:p>
          </p:txBody>
        </p:sp>
        <p:sp>
          <p:nvSpPr>
            <p:cNvPr id="702524" name="AutoShape 60">
              <a:extLst>
                <a:ext uri="{FF2B5EF4-FFF2-40B4-BE49-F238E27FC236}">
                  <a16:creationId xmlns:a16="http://schemas.microsoft.com/office/drawing/2014/main" id="{40EBC857-0A26-85A8-2020-527F1B44911F}"/>
                </a:ext>
              </a:extLst>
            </p:cNvPr>
            <p:cNvSpPr>
              <a:spLocks noChangeArrowheads="1"/>
            </p:cNvSpPr>
            <p:nvPr/>
          </p:nvSpPr>
          <p:spPr bwMode="auto">
            <a:xfrm>
              <a:off x="2563" y="1230"/>
              <a:ext cx="594" cy="185"/>
            </a:xfrm>
            <a:prstGeom prst="parallelogram">
              <a:avLst>
                <a:gd name="adj" fmla="val 80270"/>
              </a:avLst>
            </a:prstGeom>
            <a:solidFill>
              <a:srgbClr val="FFFF00"/>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25" name="AutoShape 61">
              <a:extLst>
                <a:ext uri="{FF2B5EF4-FFF2-40B4-BE49-F238E27FC236}">
                  <a16:creationId xmlns:a16="http://schemas.microsoft.com/office/drawing/2014/main" id="{C2ED5F7F-9F69-3B95-DED2-2BF7D395A2C6}"/>
                </a:ext>
              </a:extLst>
            </p:cNvPr>
            <p:cNvSpPr>
              <a:spLocks noChangeArrowheads="1"/>
            </p:cNvSpPr>
            <p:nvPr/>
          </p:nvSpPr>
          <p:spPr bwMode="auto">
            <a:xfrm>
              <a:off x="2563" y="984"/>
              <a:ext cx="594" cy="185"/>
            </a:xfrm>
            <a:prstGeom prst="parallelogram">
              <a:avLst>
                <a:gd name="adj" fmla="val 80270"/>
              </a:avLst>
            </a:prstGeom>
            <a:solidFill>
              <a:srgbClr val="00FF00"/>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26" name="AutoShape 62">
              <a:extLst>
                <a:ext uri="{FF2B5EF4-FFF2-40B4-BE49-F238E27FC236}">
                  <a16:creationId xmlns:a16="http://schemas.microsoft.com/office/drawing/2014/main" id="{A9B12B96-A16A-02BF-C406-0EF8995C6DE1}"/>
                </a:ext>
              </a:extLst>
            </p:cNvPr>
            <p:cNvSpPr>
              <a:spLocks noChangeArrowheads="1"/>
            </p:cNvSpPr>
            <p:nvPr/>
          </p:nvSpPr>
          <p:spPr bwMode="auto">
            <a:xfrm>
              <a:off x="2563" y="738"/>
              <a:ext cx="594" cy="185"/>
            </a:xfrm>
            <a:prstGeom prst="parallelogram">
              <a:avLst>
                <a:gd name="adj" fmla="val 80270"/>
              </a:avLst>
            </a:prstGeom>
            <a:solidFill>
              <a:srgbClr val="0000FF"/>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28" name="Text Box 64">
              <a:extLst>
                <a:ext uri="{FF2B5EF4-FFF2-40B4-BE49-F238E27FC236}">
                  <a16:creationId xmlns:a16="http://schemas.microsoft.com/office/drawing/2014/main" id="{1342ABB0-DA8E-8B62-6766-45558AD049E3}"/>
                </a:ext>
              </a:extLst>
            </p:cNvPr>
            <p:cNvSpPr txBox="1">
              <a:spLocks noChangeArrowheads="1"/>
            </p:cNvSpPr>
            <p:nvPr/>
          </p:nvSpPr>
          <p:spPr bwMode="auto">
            <a:xfrm>
              <a:off x="1872" y="432"/>
              <a:ext cx="2403" cy="221"/>
            </a:xfrm>
            <a:prstGeom prst="rect">
              <a:avLst/>
            </a:prstGeom>
            <a:noFill/>
            <a:ln w="1587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422" b="1">
                  <a:solidFill>
                    <a:srgbClr val="FFFFFF"/>
                  </a:solidFill>
                  <a:latin typeface="Arial" panose="020B0604020202020204" pitchFamily="34" charset="0"/>
                  <a:ea typeface="宋体" panose="02010600030101010101" pitchFamily="2" charset="-122"/>
                </a:rPr>
                <a:t>Areas Important for Biotic Processes</a:t>
              </a:r>
            </a:p>
          </p:txBody>
        </p:sp>
        <p:sp>
          <p:nvSpPr>
            <p:cNvPr id="702529" name="Text Box 65">
              <a:extLst>
                <a:ext uri="{FF2B5EF4-FFF2-40B4-BE49-F238E27FC236}">
                  <a16:creationId xmlns:a16="http://schemas.microsoft.com/office/drawing/2014/main" id="{7B7592E3-602B-AF82-7B13-326B121F920D}"/>
                </a:ext>
              </a:extLst>
            </p:cNvPr>
            <p:cNvSpPr txBox="1">
              <a:spLocks noChangeArrowheads="1"/>
            </p:cNvSpPr>
            <p:nvPr/>
          </p:nvSpPr>
          <p:spPr bwMode="auto">
            <a:xfrm>
              <a:off x="3157" y="704"/>
              <a:ext cx="1053"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Genetic Diversity</a:t>
              </a:r>
            </a:p>
          </p:txBody>
        </p:sp>
        <p:sp>
          <p:nvSpPr>
            <p:cNvPr id="702530" name="Text Box 66">
              <a:extLst>
                <a:ext uri="{FF2B5EF4-FFF2-40B4-BE49-F238E27FC236}">
                  <a16:creationId xmlns:a16="http://schemas.microsoft.com/office/drawing/2014/main" id="{8F67524F-D6AC-CC8F-3AB8-8C7875143AFF}"/>
                </a:ext>
              </a:extLst>
            </p:cNvPr>
            <p:cNvSpPr txBox="1">
              <a:spLocks noChangeArrowheads="1"/>
            </p:cNvSpPr>
            <p:nvPr/>
          </p:nvSpPr>
          <p:spPr bwMode="auto">
            <a:xfrm>
              <a:off x="3157" y="951"/>
              <a:ext cx="1249"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Phenotypic Diversity</a:t>
              </a:r>
            </a:p>
          </p:txBody>
        </p:sp>
        <p:sp>
          <p:nvSpPr>
            <p:cNvPr id="702531" name="Text Box 67">
              <a:extLst>
                <a:ext uri="{FF2B5EF4-FFF2-40B4-BE49-F238E27FC236}">
                  <a16:creationId xmlns:a16="http://schemas.microsoft.com/office/drawing/2014/main" id="{97A92293-C1E6-F750-C2A0-E31BDC73B148}"/>
                </a:ext>
              </a:extLst>
            </p:cNvPr>
            <p:cNvSpPr txBox="1">
              <a:spLocks noChangeArrowheads="1"/>
            </p:cNvSpPr>
            <p:nvPr/>
          </p:nvSpPr>
          <p:spPr bwMode="auto">
            <a:xfrm>
              <a:off x="3157" y="1198"/>
              <a:ext cx="1526"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Gene Flow &amp; Connectivity</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02537"/>
                                        </p:tgtEl>
                                        <p:attrNameLst>
                                          <p:attrName>style.visibility</p:attrName>
                                        </p:attrNameLst>
                                      </p:cBhvr>
                                      <p:to>
                                        <p:strVal val="visible"/>
                                      </p:to>
                                    </p:set>
                                    <p:anim calcmode="lin" valueType="num">
                                      <p:cBhvr additive="base">
                                        <p:cTn id="7" dur="500" fill="hold"/>
                                        <p:tgtEl>
                                          <p:spTgt spid="702537"/>
                                        </p:tgtEl>
                                        <p:attrNameLst>
                                          <p:attrName>ppt_x</p:attrName>
                                        </p:attrNameLst>
                                      </p:cBhvr>
                                      <p:tavLst>
                                        <p:tav tm="0">
                                          <p:val>
                                            <p:strVal val="#ppt_x"/>
                                          </p:val>
                                        </p:tav>
                                        <p:tav tm="100000">
                                          <p:val>
                                            <p:strVal val="#ppt_x"/>
                                          </p:val>
                                        </p:tav>
                                      </p:tavLst>
                                    </p:anim>
                                    <p:anim calcmode="lin" valueType="num">
                                      <p:cBhvr additive="base">
                                        <p:cTn id="8" dur="500" fill="hold"/>
                                        <p:tgtEl>
                                          <p:spTgt spid="7025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
</p:tagLst>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